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9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3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9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1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53D6-2C10-7644-99E0-4428CE95A74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B124-03E1-0A40-B98F-1CBC1122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IM630Z8lho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-5CDVdglp4" TargetMode="External"/><Relationship Id="rId3" Type="http://schemas.openxmlformats.org/officeDocument/2006/relationships/hyperlink" Target="https://www.youtube.com/watch?v=zR3Igc3Rhf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_o4aY7xkXg" TargetMode="Externa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8: Newton’s law of universal gravitation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Joseph Farley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2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Something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72" y="1161858"/>
            <a:ext cx="8378228" cy="5349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an object with two different physical properties:</a:t>
            </a:r>
          </a:p>
          <a:p>
            <a:pPr lvl="1"/>
            <a:r>
              <a:rPr lang="en-US" sz="2400" dirty="0" smtClean="0"/>
              <a:t>One property relates to a resistance to change in the object’s motion</a:t>
            </a:r>
          </a:p>
          <a:p>
            <a:pPr lvl="1"/>
            <a:r>
              <a:rPr lang="en-US" sz="2400" dirty="0" smtClean="0"/>
              <a:t>Another property relates to the objects capacity to exert and feel attraction from other objects</a:t>
            </a:r>
          </a:p>
          <a:p>
            <a:endParaRPr lang="en-US" sz="2800" dirty="0"/>
          </a:p>
          <a:p>
            <a:r>
              <a:rPr lang="en-US" sz="2800" dirty="0" smtClean="0"/>
              <a:t>Are these properties the same? Could they be? What does that imply?</a:t>
            </a:r>
          </a:p>
          <a:p>
            <a:r>
              <a:rPr lang="en-US" sz="2800" dirty="0" smtClean="0"/>
              <a:t>What could these two properties be?</a:t>
            </a:r>
          </a:p>
          <a:p>
            <a:pPr lvl="1"/>
            <a:r>
              <a:rPr lang="en-US" sz="2400" dirty="0" smtClean="0"/>
              <a:t>Mass and electrical charge of a point charge?</a:t>
            </a:r>
          </a:p>
        </p:txBody>
      </p:sp>
    </p:spTree>
    <p:extLst>
      <p:ext uri="{BB962C8B-B14F-4D97-AF65-F5344CB8AC3E}">
        <p14:creationId xmlns:p14="http://schemas.microsoft.com/office/powerpoint/2010/main" val="42787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Inertial Mass vs. Gravitational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72" y="1310467"/>
            <a:ext cx="8378228" cy="5349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Newton considers these two properties to be different in his laws, but are they different?</a:t>
            </a:r>
          </a:p>
          <a:p>
            <a:pPr lvl="1"/>
            <a:r>
              <a:rPr lang="en-US" sz="2400" dirty="0" smtClean="0"/>
              <a:t>He does not use these terminologies</a:t>
            </a:r>
          </a:p>
          <a:p>
            <a:r>
              <a:rPr lang="en-US" sz="2800" dirty="0" smtClean="0"/>
              <a:t>No reason exists for these masses to be related in any way</a:t>
            </a:r>
          </a:p>
          <a:p>
            <a:r>
              <a:rPr lang="en-US" sz="2800" dirty="0" smtClean="0"/>
              <a:t>Newton supports the idea that they are close to the same through experimentation with pendulums</a:t>
            </a:r>
          </a:p>
          <a:p>
            <a:r>
              <a:rPr lang="en-US" sz="2800" dirty="0" smtClean="0"/>
              <a:t>Must be the same for othe</a:t>
            </a:r>
            <a:r>
              <a:rPr lang="en-US" sz="2800" dirty="0" smtClean="0"/>
              <a:t>r previously established laws to be true</a:t>
            </a:r>
          </a:p>
          <a:p>
            <a:r>
              <a:rPr lang="en-US" sz="2800" dirty="0" smtClean="0"/>
              <a:t>Is there any proof or reasoning for this yet?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650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Einstein!!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10" y="1140049"/>
            <a:ext cx="4049669" cy="503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7279" y="6360390"/>
            <a:ext cx="503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IM630Z8lho8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2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Additional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Football</a:t>
            </a:r>
          </a:p>
          <a:p>
            <a:r>
              <a:rPr lang="en-US" dirty="0">
                <a:hlinkClick r:id="rId2"/>
              </a:rPr>
              <a:t>https://www.youtube.com/watch?v=m-5CDVdglp4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Size of Solar System</a:t>
            </a:r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zR3Igc3Rhfg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814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History of Gravity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898"/>
            <a:ext cx="8229600" cy="49102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Aristotle</a:t>
            </a:r>
          </a:p>
          <a:p>
            <a:pPr lvl="1"/>
            <a:r>
              <a:rPr lang="en-US" dirty="0" smtClean="0"/>
              <a:t>Earth at center of universe; “force” moves things towards the states in which they belong</a:t>
            </a:r>
            <a:endParaRPr lang="en-US" dirty="0" smtClean="0"/>
          </a:p>
          <a:p>
            <a:r>
              <a:rPr lang="en-US" dirty="0" smtClean="0"/>
              <a:t>Copernicus</a:t>
            </a:r>
          </a:p>
          <a:p>
            <a:pPr lvl="1"/>
            <a:r>
              <a:rPr lang="en-US" dirty="0" smtClean="0"/>
              <a:t>Different model of universe; something missing</a:t>
            </a:r>
          </a:p>
          <a:p>
            <a:r>
              <a:rPr lang="en-US" dirty="0" smtClean="0"/>
              <a:t>Galileo</a:t>
            </a:r>
          </a:p>
          <a:p>
            <a:pPr lvl="1"/>
            <a:r>
              <a:rPr lang="en-US" dirty="0" smtClean="0"/>
              <a:t>Relation between “gravity” and mass</a:t>
            </a:r>
            <a:endParaRPr lang="en-US" dirty="0" smtClean="0"/>
          </a:p>
          <a:p>
            <a:r>
              <a:rPr lang="en-US" dirty="0" err="1" smtClean="0"/>
              <a:t>Kepler</a:t>
            </a:r>
            <a:endParaRPr lang="en-US" dirty="0" smtClean="0"/>
          </a:p>
          <a:p>
            <a:pPr lvl="1"/>
            <a:r>
              <a:rPr lang="en-US" dirty="0" smtClean="0"/>
              <a:t>Laws of planetary motion; Sun drove “gravity” system</a:t>
            </a:r>
          </a:p>
          <a:p>
            <a:r>
              <a:rPr lang="en-US" dirty="0" smtClean="0"/>
              <a:t>Newton</a:t>
            </a:r>
          </a:p>
          <a:p>
            <a:pPr lvl="1"/>
            <a:r>
              <a:rPr lang="en-US" dirty="0" smtClean="0"/>
              <a:t>Derives law of universal gravity from </a:t>
            </a:r>
            <a:r>
              <a:rPr lang="en-US" dirty="0" err="1" smtClean="0"/>
              <a:t>Kepler’s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9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Johannes </a:t>
            </a:r>
            <a:r>
              <a:rPr lang="en-US" dirty="0" err="1" smtClean="0"/>
              <a:t>Kepler</a:t>
            </a:r>
            <a:r>
              <a:rPr lang="en-US" dirty="0" smtClean="0"/>
              <a:t> – 1570 to 1630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527"/>
            <a:ext cx="5555478" cy="49102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German mathematician, astronomer, astrologer, and “natural philosopher”</a:t>
            </a:r>
          </a:p>
          <a:p>
            <a:r>
              <a:rPr lang="en-US" dirty="0" smtClean="0"/>
              <a:t>Copernican – </a:t>
            </a:r>
            <a:r>
              <a:rPr lang="en-US" dirty="0" err="1" smtClean="0"/>
              <a:t>heliocentricism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Defended and strengthened model</a:t>
            </a:r>
          </a:p>
          <a:p>
            <a:r>
              <a:rPr lang="en-US" dirty="0" smtClean="0"/>
              <a:t>Three Laws of Planetary Motion</a:t>
            </a:r>
          </a:p>
          <a:p>
            <a:pPr lvl="1"/>
            <a:r>
              <a:rPr lang="en-US" dirty="0" smtClean="0"/>
              <a:t>Provided foundation for Newton’s arguments concerning universal gravitation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79" y="1756297"/>
            <a:ext cx="2783396" cy="38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Kepler’s</a:t>
            </a:r>
            <a:r>
              <a:rPr lang="en-US" dirty="0" smtClean="0"/>
              <a:t> Laws of Planetary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898"/>
            <a:ext cx="8229600" cy="491026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orbit of a planet is an ellipse with the Sun at one of the two foci.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line segment joining a planet and the Sun sweeps out equal areas during equal intervals of time.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**The square of the orbital period of a planet is proportional to the cube of the semi-major axis of its orbit.**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70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Kepler’s</a:t>
            </a:r>
            <a:r>
              <a:rPr lang="en-US" dirty="0" smtClean="0"/>
              <a:t> Laws of Planetary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898"/>
            <a:ext cx="8229600" cy="45123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orbit of a planet is an ellipse with the Sun at one of the two foci.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line segment joining a planet and the Sun sweeps out equal areas during equal intervals of time.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**The square of the orbital period of a planet is proportional to the cube of the semi-major axis of its orbit.** 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526398" y="5120280"/>
            <a:ext cx="824210" cy="1446550"/>
            <a:chOff x="4526398" y="5120280"/>
            <a:chExt cx="824210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4526398" y="5120280"/>
              <a:ext cx="8242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R</a:t>
              </a:r>
              <a:r>
                <a:rPr lang="en-US" sz="4400" baseline="30000" dirty="0" smtClean="0"/>
                <a:t>3</a:t>
              </a:r>
              <a:endParaRPr lang="en-US" sz="4400" dirty="0" smtClean="0"/>
            </a:p>
            <a:p>
              <a:pPr algn="ctr"/>
              <a:r>
                <a:rPr lang="en-US" sz="4400" dirty="0" smtClean="0"/>
                <a:t>τ</a:t>
              </a:r>
              <a:r>
                <a:rPr lang="en-US" sz="4400" baseline="30000" dirty="0" smtClean="0"/>
                <a:t>2</a:t>
              </a:r>
              <a:endParaRPr lang="en-US" sz="4400" dirty="0"/>
            </a:p>
          </p:txBody>
        </p:sp>
        <p:cxnSp>
          <p:nvCxnSpPr>
            <p:cNvPr id="6" name="Straight Connector 5"/>
            <p:cNvCxnSpPr>
              <a:stCxn id="4" idx="1"/>
              <a:endCxn id="4" idx="3"/>
            </p:cNvCxnSpPr>
            <p:nvPr/>
          </p:nvCxnSpPr>
          <p:spPr>
            <a:xfrm>
              <a:off x="4526398" y="5843555"/>
              <a:ext cx="8242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qual 7"/>
          <p:cNvSpPr/>
          <p:nvPr/>
        </p:nvSpPr>
        <p:spPr>
          <a:xfrm>
            <a:off x="5485724" y="5573601"/>
            <a:ext cx="648559" cy="539908"/>
          </a:xfrm>
          <a:prstGeom prst="mathEqual">
            <a:avLst>
              <a:gd name="adj1" fmla="val 23520"/>
              <a:gd name="adj2" fmla="val 3177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888" y="5551167"/>
            <a:ext cx="1770024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/>
              <a:t>Constant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125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Newton’s Principia – Law of Universal Gravity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898"/>
            <a:ext cx="8229600" cy="4910265"/>
          </a:xfrm>
        </p:spPr>
        <p:txBody>
          <a:bodyPr>
            <a:normAutofit/>
          </a:bodyPr>
          <a:lstStyle/>
          <a:p>
            <a:r>
              <a:rPr lang="en-US" dirty="0" smtClean="0"/>
              <a:t>First: Six deductions from astronomical data and observations to support </a:t>
            </a:r>
            <a:r>
              <a:rPr lang="en-US" dirty="0" err="1" smtClean="0"/>
              <a:t>Kepler’s</a:t>
            </a:r>
            <a:r>
              <a:rPr lang="en-US" dirty="0" smtClean="0"/>
              <a:t> Laws</a:t>
            </a:r>
          </a:p>
          <a:p>
            <a:pPr lvl="1"/>
            <a:r>
              <a:rPr lang="en-US" dirty="0" smtClean="0"/>
              <a:t>Involves heavenly bodies orbiting one another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Next: Develops propositions about nature of forces necessary to produce these phenomena</a:t>
            </a:r>
          </a:p>
          <a:p>
            <a:pPr lvl="1"/>
            <a:r>
              <a:rPr lang="en-US" dirty="0" err="1" smtClean="0"/>
              <a:t>Kepler’s</a:t>
            </a:r>
            <a:r>
              <a:rPr lang="en-US" dirty="0" smtClean="0"/>
              <a:t> laws require a central, inverse-square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4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Inverse-Square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700"/>
            <a:ext cx="8229600" cy="4910265"/>
          </a:xfrm>
        </p:spPr>
        <p:txBody>
          <a:bodyPr>
            <a:normAutofit/>
          </a:bodyPr>
          <a:lstStyle/>
          <a:p>
            <a:r>
              <a:rPr lang="en-US" dirty="0" smtClean="0"/>
              <a:t>Must be the case for </a:t>
            </a:r>
            <a:r>
              <a:rPr lang="en-US" dirty="0" err="1" smtClean="0"/>
              <a:t>Kepler’s</a:t>
            </a:r>
            <a:r>
              <a:rPr lang="en-US" dirty="0" smtClean="0"/>
              <a:t> laws to be true</a:t>
            </a:r>
          </a:p>
          <a:p>
            <a:r>
              <a:rPr lang="en-US" dirty="0" smtClean="0"/>
              <a:t>Derived from Argument for Centripetal Acceleration</a:t>
            </a:r>
          </a:p>
          <a:p>
            <a:pPr lvl="1"/>
            <a:r>
              <a:rPr lang="en-US" dirty="0" smtClean="0"/>
              <a:t>Centripetal – Inward force</a:t>
            </a:r>
          </a:p>
          <a:p>
            <a:pPr lvl="1"/>
            <a:r>
              <a:rPr lang="en-US" dirty="0" smtClean="0"/>
              <a:t>Centrifugal – Outward force (opposite)</a:t>
            </a:r>
          </a:p>
          <a:p>
            <a:r>
              <a:rPr lang="en-US" dirty="0" smtClean="0"/>
              <a:t>Leads to derivation of the law of attraction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99168" y="-42870"/>
            <a:ext cx="824210" cy="1446550"/>
            <a:chOff x="4526398" y="5120280"/>
            <a:chExt cx="824210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4526398" y="5120280"/>
              <a:ext cx="8242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1</a:t>
              </a:r>
            </a:p>
            <a:p>
              <a:pPr algn="ctr"/>
              <a:r>
                <a:rPr lang="en-US" sz="4400" dirty="0" smtClean="0"/>
                <a:t> R</a:t>
              </a:r>
              <a:r>
                <a:rPr lang="en-US" sz="4400" baseline="30000" dirty="0" smtClean="0"/>
                <a:t>2</a:t>
              </a:r>
              <a:endParaRPr lang="en-US" sz="4400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>
              <a:off x="4526398" y="5843555"/>
              <a:ext cx="8242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158741" y="4917861"/>
            <a:ext cx="2043240" cy="1598733"/>
            <a:chOff x="4526398" y="5120280"/>
            <a:chExt cx="824210" cy="1446550"/>
          </a:xfrm>
        </p:grpSpPr>
        <p:sp>
          <p:nvSpPr>
            <p:cNvPr id="8" name="TextBox 7"/>
            <p:cNvSpPr txBox="1"/>
            <p:nvPr/>
          </p:nvSpPr>
          <p:spPr>
            <a:xfrm>
              <a:off x="4526398" y="5120280"/>
              <a:ext cx="8242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4π</a:t>
              </a:r>
              <a:r>
                <a:rPr lang="en-US" sz="4400" baseline="30000" dirty="0" smtClean="0"/>
                <a:t>2</a:t>
              </a:r>
              <a:r>
                <a:rPr lang="en-US" sz="4400" dirty="0" smtClean="0"/>
                <a:t>m</a:t>
              </a:r>
            </a:p>
            <a:p>
              <a:pPr algn="ctr"/>
              <a:r>
                <a:rPr lang="en-US" sz="4400" dirty="0" smtClean="0"/>
                <a:t> R</a:t>
              </a:r>
              <a:r>
                <a:rPr lang="en-US" sz="4400" baseline="30000" dirty="0" smtClean="0"/>
                <a:t>2</a:t>
              </a:r>
              <a:endParaRPr lang="en-US" sz="4400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>
              <a:off x="4526398" y="5843555"/>
              <a:ext cx="8242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Multiply 9"/>
          <p:cNvSpPr/>
          <p:nvPr/>
        </p:nvSpPr>
        <p:spPr>
          <a:xfrm>
            <a:off x="5296563" y="5392988"/>
            <a:ext cx="702605" cy="64847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99168" y="5390708"/>
            <a:ext cx="1770024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/>
              <a:t>Constant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40018" y="5197322"/>
            <a:ext cx="824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</a:t>
            </a:r>
            <a:r>
              <a:rPr lang="en-US" sz="4400" baseline="-25000" dirty="0" smtClean="0"/>
              <a:t>c</a:t>
            </a:r>
            <a:endParaRPr lang="en-US" sz="4400" dirty="0"/>
          </a:p>
        </p:txBody>
      </p:sp>
      <p:sp>
        <p:nvSpPr>
          <p:cNvPr id="19" name="Equal 18"/>
          <p:cNvSpPr/>
          <p:nvPr/>
        </p:nvSpPr>
        <p:spPr>
          <a:xfrm>
            <a:off x="2510182" y="5426855"/>
            <a:ext cx="648559" cy="539908"/>
          </a:xfrm>
          <a:prstGeom prst="mathEqual">
            <a:avLst>
              <a:gd name="adj1" fmla="val 23520"/>
              <a:gd name="adj2" fmla="val 3177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4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Law of Gravitation for Point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5898"/>
            <a:ext cx="8352387" cy="54174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Generalized the previous equation for all masses, not just the Sun</a:t>
            </a:r>
          </a:p>
          <a:p>
            <a:r>
              <a:rPr lang="en-US" dirty="0" smtClean="0"/>
              <a:t>Force seems to be propagated instantaneously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p_o4aY7xkXg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79" y="2721775"/>
            <a:ext cx="4419513" cy="30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Issue with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72" y="1161858"/>
            <a:ext cx="6987712" cy="53499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Previous equation was for point masses, but planets are not point masses</a:t>
            </a:r>
          </a:p>
          <a:p>
            <a:r>
              <a:rPr lang="en-US" dirty="0" smtClean="0"/>
              <a:t>Newton worried greatly about this and why it should hold for extended spheres.</a:t>
            </a:r>
          </a:p>
          <a:p>
            <a:r>
              <a:rPr lang="en-US" dirty="0" smtClean="0"/>
              <a:t>Theorized about homogenous spherical shell</a:t>
            </a:r>
          </a:p>
          <a:p>
            <a:pPr lvl="1"/>
            <a:r>
              <a:rPr lang="en-US" dirty="0" smtClean="0"/>
              <a:t>Inside shell – no net force experiences</a:t>
            </a:r>
          </a:p>
          <a:p>
            <a:pPr lvl="1"/>
            <a:r>
              <a:rPr lang="en-US" dirty="0" smtClean="0"/>
              <a:t>Outside shell – experience force as if it were coming from center of sphere (center of mass)</a:t>
            </a:r>
          </a:p>
          <a:p>
            <a:r>
              <a:rPr lang="en-US" dirty="0" smtClean="0"/>
              <a:t>Simple calculus exercises exist to prove this by summing individual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8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633</Words>
  <Application>Microsoft Macintosh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8: Newton’s law of universal gravitation</vt:lpstr>
      <vt:lpstr>History of Gravity </vt:lpstr>
      <vt:lpstr>Johannes Kepler – 1570 to 1630</vt:lpstr>
      <vt:lpstr>Kepler’s Laws of Planetary Motion</vt:lpstr>
      <vt:lpstr>Kepler’s Laws of Planetary Motion</vt:lpstr>
      <vt:lpstr>Newton’s Principia – Law of Universal Gravity</vt:lpstr>
      <vt:lpstr>Inverse-Square Law</vt:lpstr>
      <vt:lpstr>Law of Gravitation for Point Masses</vt:lpstr>
      <vt:lpstr>Issue with Equation</vt:lpstr>
      <vt:lpstr>Something to Think About</vt:lpstr>
      <vt:lpstr>Inertial Mass vs. Gravitational Mass</vt:lpstr>
      <vt:lpstr>Thank You Einstein!!</vt:lpstr>
      <vt:lpstr>Additional Videos</vt:lpstr>
    </vt:vector>
  </TitlesOfParts>
  <Company>St. Joseph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Newton’s law of universal gravitation</dc:title>
  <dc:creator>Joseph Farley</dc:creator>
  <cp:lastModifiedBy>Joseph Farley</cp:lastModifiedBy>
  <cp:revision>3</cp:revision>
  <dcterms:created xsi:type="dcterms:W3CDTF">2017-09-25T04:54:06Z</dcterms:created>
  <dcterms:modified xsi:type="dcterms:W3CDTF">2017-09-25T13:40:24Z</dcterms:modified>
</cp:coreProperties>
</file>